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61" r:id="rId6"/>
    <p:sldId id="262" r:id="rId7"/>
    <p:sldId id="265" r:id="rId8"/>
    <p:sldId id="259" r:id="rId9"/>
    <p:sldId id="267" r:id="rId10"/>
    <p:sldId id="260" r:id="rId11"/>
    <p:sldId id="263" r:id="rId12"/>
    <p:sldId id="26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4/24/16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4/24/16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swacad/Asteroid_Min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ackoverflow.com/questions/11850105/hue-to-wavelength-mapping" TargetMode="External"/><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hyperlink" Target="http://docs.opencv.org/3.1.0/de/d25/imgproc_color_conversion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 Id="rId3" Type="http://schemas.openxmlformats.org/officeDocument/2006/relationships/hyperlink" Target="https://en.wikipedia.org/wiki/Emission_spectru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lectromagnetic_spectrum#Visible_radiation_.28light.29" TargetMode="External"/><Relationship Id="rId4" Type="http://schemas.openxmlformats.org/officeDocument/2006/relationships/hyperlink" Target="http://www.midnightkite.com/color.html" TargetMode="External"/><Relationship Id="rId5" Type="http://schemas.openxmlformats.org/officeDocument/2006/relationships/image" Target="../media/image3.gif"/><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s://en.wikipedia.org/wiki/Nanomet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ace.com/51-asteroids-formation-discovery-and-exploration.html" TargetMode="External"/><Relationship Id="rId3" Type="http://schemas.openxmlformats.org/officeDocument/2006/relationships/hyperlink" Target="https://en.wikipedia.org/wiki/Asteroid#Composi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ews.brown.edu/articles/2012/10/vesta" TargetMode="External"/><Relationship Id="rId4" Type="http://schemas.openxmlformats.org/officeDocument/2006/relationships/hyperlink" Target="https://en.wikipedia.org/wiki/Space_weathering" TargetMode="External"/><Relationship Id="rId1" Type="http://schemas.openxmlformats.org/officeDocument/2006/relationships/slideLayout" Target="../slideLayouts/slideLayout2.xml"/><Relationship Id="rId2" Type="http://schemas.openxmlformats.org/officeDocument/2006/relationships/hyperlink" Target="http://www.lpi.usra.edu/books/AsteroidsIII/pdf/3032.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Asteroid composition	</a:t>
            </a:r>
            <a:endParaRPr lang="en-US" dirty="0"/>
          </a:p>
        </p:txBody>
      </p:sp>
      <p:sp>
        <p:nvSpPr>
          <p:cNvPr id="3" name="Subtitle 2"/>
          <p:cNvSpPr>
            <a:spLocks noGrp="1"/>
          </p:cNvSpPr>
          <p:nvPr>
            <p:ph type="subTitle" idx="1"/>
          </p:nvPr>
        </p:nvSpPr>
        <p:spPr>
          <a:xfrm>
            <a:off x="1371600" y="3632201"/>
            <a:ext cx="9448800" cy="1875220"/>
          </a:xfrm>
        </p:spPr>
        <p:txBody>
          <a:bodyPr>
            <a:normAutofit lnSpcReduction="10000"/>
          </a:bodyPr>
          <a:lstStyle/>
          <a:p>
            <a:r>
              <a:rPr lang="en-US" dirty="0" smtClean="0"/>
              <a:t>Surface composition detection using digital images</a:t>
            </a:r>
          </a:p>
          <a:p>
            <a:endParaRPr lang="en-US" dirty="0"/>
          </a:p>
          <a:p>
            <a:r>
              <a:rPr lang="en-US" dirty="0" smtClean="0"/>
              <a:t>This presentation, research, and source code is available at:</a:t>
            </a:r>
          </a:p>
          <a:p>
            <a:r>
              <a:rPr lang="en-US" dirty="0">
                <a:hlinkClick r:id="rId2"/>
              </a:rPr>
              <a:t>https://</a:t>
            </a:r>
            <a:r>
              <a:rPr lang="en-US" dirty="0" smtClean="0">
                <a:hlinkClick r:id="rId2"/>
              </a:rPr>
              <a:t>github.com/swacad/Asteroid_Mining</a:t>
            </a:r>
            <a:endParaRPr lang="en-US" dirty="0" smtClean="0"/>
          </a:p>
          <a:p>
            <a:r>
              <a:rPr lang="en-US" dirty="0" smtClean="0"/>
              <a:t>Samuel Woo</a:t>
            </a:r>
            <a:endParaRPr lang="en-US" dirty="0" smtClean="0"/>
          </a:p>
        </p:txBody>
      </p:sp>
    </p:spTree>
    <p:extLst>
      <p:ext uri="{BB962C8B-B14F-4D97-AF65-F5344CB8AC3E}">
        <p14:creationId xmlns:p14="http://schemas.microsoft.com/office/powerpoint/2010/main" val="173188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OpenCV hue to Wavelength Conversion Approximation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OpenCV stores hue values for 8-bit images in the range of 0 to 179 as opposed to 0 to 359 to fit the entire range into the 8-bit field.</a:t>
                </a:r>
              </a:p>
              <a:p>
                <a:r>
                  <a:rPr lang="en-US" dirty="0" smtClean="0">
                    <a:hlinkClick r:id="rId2"/>
                  </a:rPr>
                  <a:t>http</a:t>
                </a:r>
                <a:r>
                  <a:rPr lang="en-US" dirty="0">
                    <a:hlinkClick r:id="rId2"/>
                  </a:rPr>
                  <a:t>://</a:t>
                </a:r>
                <a:r>
                  <a:rPr lang="en-US" dirty="0" smtClean="0">
                    <a:hlinkClick r:id="rId2"/>
                  </a:rPr>
                  <a:t>docs.opencv.org/3.1.0/de/d25/imgproc_color_conversions.html</a:t>
                </a:r>
                <a:endParaRPr lang="en-US" dirty="0"/>
              </a:p>
              <a:p>
                <a:r>
                  <a:rPr lang="en-US" dirty="0" smtClean="0"/>
                  <a:t>So we can normalize the range from 0 to 359 by multiplying values by two and perform the approximation conversion given by the following equation:</a:t>
                </a:r>
              </a:p>
              <a:p>
                <a:pPr lvl="1"/>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endParaRPr lang="en-US" dirty="0" smtClean="0"/>
              </a:p>
              <a:p>
                <a:pPr lvl="1"/>
                <a:r>
                  <a:rPr lang="en-US" dirty="0" smtClean="0"/>
                  <a:t>Where: </a:t>
                </a:r>
                <a14:m>
                  <m:oMath xmlns:m="http://schemas.openxmlformats.org/officeDocument/2006/math">
                    <m:r>
                      <a:rPr lang="en-US" i="1">
                        <a:latin typeface="Cambria Math" charset="0"/>
                      </a:rPr>
                      <m:t>𝑙</m:t>
                    </m:r>
                  </m:oMath>
                </a14:m>
                <a:r>
                  <a:rPr lang="en-US" dirty="0" smtClean="0"/>
                  <a:t> is wavelength in nm and </a:t>
                </a:r>
                <a14:m>
                  <m:oMath xmlns:m="http://schemas.openxmlformats.org/officeDocument/2006/math">
                    <m:r>
                      <a:rPr lang="en-US" b="0" i="1" smtClean="0">
                        <a:latin typeface="Cambria Math" charset="0"/>
                      </a:rPr>
                      <m:t>h</m:t>
                    </m:r>
                  </m:oMath>
                </a14:m>
                <a:r>
                  <a:rPr lang="en-US" dirty="0" smtClean="0"/>
                  <a:t> is the hue value from 0 to 359.</a:t>
                </a:r>
                <a:endParaRPr lang="en-US" dirty="0"/>
              </a:p>
              <a:p>
                <a:pPr lvl="1"/>
                <a:r>
                  <a:rPr lang="en-US" dirty="0" smtClean="0">
                    <a:hlinkClick r:id="rId3"/>
                  </a:rPr>
                  <a:t>http</a:t>
                </a:r>
                <a:r>
                  <a:rPr lang="en-US" dirty="0">
                    <a:hlinkClick r:id="rId3"/>
                  </a:rPr>
                  <a:t>://</a:t>
                </a:r>
                <a:r>
                  <a:rPr lang="en-US" dirty="0" smtClean="0">
                    <a:hlinkClick r:id="rId3"/>
                  </a:rPr>
                  <a:t>stackoverflow.com/questions/11850105/hue-to-wavelength-mapping</a:t>
                </a:r>
                <a:endParaRPr lang="en-US" dirty="0" smtClean="0"/>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76" t="-1818"/>
                </a:stretch>
              </a:blipFill>
            </p:spPr>
            <p:txBody>
              <a:bodyPr/>
              <a:lstStyle/>
              <a:p>
                <a:r>
                  <a:rPr lang="en-US">
                    <a:noFill/>
                  </a:rPr>
                  <a:t> </a:t>
                </a:r>
              </a:p>
            </p:txBody>
          </p:sp>
        </mc:Fallback>
      </mc:AlternateContent>
    </p:spTree>
    <p:extLst>
      <p:ext uri="{BB962C8B-B14F-4D97-AF65-F5344CB8AC3E}">
        <p14:creationId xmlns:p14="http://schemas.microsoft.com/office/powerpoint/2010/main" val="31172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206134"/>
                <a:ext cx="10820400" cy="4024125"/>
              </a:xfrm>
            </p:spPr>
            <p:txBody>
              <a:bodyPr/>
              <a:lstStyle/>
              <a:p>
                <a:r>
                  <a:rPr lang="en-US" dirty="0" smtClean="0"/>
                  <a:t>Patch of sample in green rectangle</a:t>
                </a:r>
                <a:endParaRPr lang="en-US" i="1" dirty="0" smtClean="0">
                  <a:latin typeface="Cambria Math" charset="0"/>
                  <a:ea typeface="Cambria Math" charset="0"/>
                  <a:cs typeface="Cambria Math" charset="0"/>
                </a:endParaRPr>
              </a:p>
              <a:p>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nb-NO" i="1">
                        <a:latin typeface="Cambria Math" charset="0"/>
                        <a:ea typeface="Cambria Math" charset="0"/>
                        <a:cs typeface="Cambria Math" charset="0"/>
                      </a:rPr>
                      <m:t>0.599023</m:t>
                    </m:r>
                  </m:oMath>
                </a14:m>
                <a:endParaRPr lang="en-US" dirty="0" smtClean="0"/>
              </a:p>
              <a:p>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is-IS" i="1">
                        <a:latin typeface="Cambria Math" charset="0"/>
                        <a:ea typeface="Cambria Math" charset="0"/>
                        <a:cs typeface="Cambria Math" charset="0"/>
                      </a:rPr>
                      <m:t>0.00205689</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206134"/>
                <a:ext cx="10820400" cy="4024125"/>
              </a:xfrm>
              <a:blipFill rotWithShape="0">
                <a:blip r:embed="rId2"/>
                <a:stretch>
                  <a:fillRect l="-676" t="-1970"/>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06" y="1771912"/>
            <a:ext cx="5765449" cy="4324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439622"/>
            <a:ext cx="5600170" cy="3276488"/>
          </a:xfrm>
          <a:prstGeom prst="rect">
            <a:avLst/>
          </a:prstGeom>
        </p:spPr>
      </p:pic>
    </p:spTree>
    <p:extLst>
      <p:ext uri="{BB962C8B-B14F-4D97-AF65-F5344CB8AC3E}">
        <p14:creationId xmlns:p14="http://schemas.microsoft.com/office/powerpoint/2010/main" val="9290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Wavelength Histograms</a:t>
            </a:r>
            <a:endParaRPr lang="en-US" dirty="0"/>
          </a:p>
        </p:txBody>
      </p:sp>
      <p:sp>
        <p:nvSpPr>
          <p:cNvPr id="3" name="Content Placeholder 2"/>
          <p:cNvSpPr>
            <a:spLocks noGrp="1"/>
          </p:cNvSpPr>
          <p:nvPr>
            <p:ph idx="1"/>
          </p:nvPr>
        </p:nvSpPr>
        <p:spPr/>
        <p:txBody>
          <a:bodyPr/>
          <a:lstStyle/>
          <a:p>
            <a:r>
              <a:rPr lang="en-US" dirty="0" smtClean="0"/>
              <a:t>Blue: Ida</a:t>
            </a:r>
          </a:p>
          <a:p>
            <a:r>
              <a:rPr lang="en-US" dirty="0" smtClean="0"/>
              <a:t>Green: </a:t>
            </a:r>
            <a:r>
              <a:rPr lang="en-US" dirty="0" err="1" smtClean="0"/>
              <a:t>Olivite</a:t>
            </a:r>
            <a:endParaRPr lang="en-US" dirty="0" smtClean="0"/>
          </a:p>
          <a:p>
            <a:r>
              <a:rPr lang="en-US" dirty="0" smtClean="0"/>
              <a:t>Red: Chondrite</a:t>
            </a:r>
          </a:p>
          <a:p>
            <a:r>
              <a:rPr lang="en-US" dirty="0" smtClean="0"/>
              <a:t>Light blue: Eros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661" y="1632901"/>
            <a:ext cx="6966799" cy="5225099"/>
          </a:xfrm>
          <a:prstGeom prst="rect">
            <a:avLst/>
          </a:prstGeom>
        </p:spPr>
      </p:pic>
      <p:pic>
        <p:nvPicPr>
          <p:cNvPr id="4" name="Picture 3"/>
          <p:cNvPicPr>
            <a:picLocks noChangeAspect="1"/>
          </p:cNvPicPr>
          <p:nvPr/>
        </p:nvPicPr>
        <p:blipFill>
          <a:blip r:embed="rId3"/>
          <a:stretch>
            <a:fillRect/>
          </a:stretch>
        </p:blipFill>
        <p:spPr>
          <a:xfrm>
            <a:off x="6165410" y="2239876"/>
            <a:ext cx="3766156" cy="2300593"/>
          </a:xfrm>
          <a:prstGeom prst="rect">
            <a:avLst/>
          </a:prstGeom>
        </p:spPr>
      </p:pic>
    </p:spTree>
    <p:extLst>
      <p:ext uri="{BB962C8B-B14F-4D97-AF65-F5344CB8AC3E}">
        <p14:creationId xmlns:p14="http://schemas.microsoft.com/office/powerpoint/2010/main" val="195164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Feature: Crater Detection</a:t>
            </a:r>
            <a:endParaRPr lang="en-US" dirty="0"/>
          </a:p>
        </p:txBody>
      </p:sp>
      <p:sp>
        <p:nvSpPr>
          <p:cNvPr id="3" name="Content Placeholder 2"/>
          <p:cNvSpPr>
            <a:spLocks noGrp="1"/>
          </p:cNvSpPr>
          <p:nvPr>
            <p:ph idx="1"/>
          </p:nvPr>
        </p:nvSpPr>
        <p:spPr>
          <a:xfrm>
            <a:off x="675290" y="2194560"/>
            <a:ext cx="10820400" cy="4024125"/>
          </a:xfrm>
        </p:spPr>
        <p:txBody>
          <a:bodyPr/>
          <a:lstStyle/>
          <a:p>
            <a:r>
              <a:rPr lang="en-US" dirty="0" smtClean="0"/>
              <a:t>Requires tuning to get good results.  Green circles show detected craters.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9" y="2857364"/>
            <a:ext cx="3876853" cy="38768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17" y="2866410"/>
            <a:ext cx="3863141" cy="38631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74" y="2866410"/>
            <a:ext cx="3867807" cy="3867807"/>
          </a:xfrm>
          <a:prstGeom prst="rect">
            <a:avLst/>
          </a:prstGeom>
        </p:spPr>
      </p:pic>
    </p:spTree>
    <p:extLst>
      <p:ext uri="{BB962C8B-B14F-4D97-AF65-F5344CB8AC3E}">
        <p14:creationId xmlns:p14="http://schemas.microsoft.com/office/powerpoint/2010/main" val="20159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Spectroscopy</a:t>
            </a:r>
            <a:endParaRPr lang="en-US" dirty="0"/>
          </a:p>
        </p:txBody>
      </p:sp>
      <p:sp>
        <p:nvSpPr>
          <p:cNvPr id="3" name="Content Placeholder 2"/>
          <p:cNvSpPr>
            <a:spLocks noGrp="1"/>
          </p:cNvSpPr>
          <p:nvPr>
            <p:ph idx="1"/>
          </p:nvPr>
        </p:nvSpPr>
        <p:spPr/>
        <p:txBody>
          <a:bodyPr/>
          <a:lstStyle/>
          <a:p>
            <a:r>
              <a:rPr lang="en-US" dirty="0" smtClean="0"/>
              <a:t>The study of observed electromagnetic emissions to deduce chemical composition of the observed material.</a:t>
            </a:r>
          </a:p>
          <a:p>
            <a:r>
              <a:rPr lang="en-US" dirty="0" smtClean="0"/>
              <a:t>Based on the fact that different chemical structures absorb and reflect different wavelengths of light.</a:t>
            </a:r>
          </a:p>
          <a:p>
            <a:r>
              <a:rPr lang="en-US" dirty="0" smtClean="0"/>
              <a:t>By measuring the amount of reflected sunlight from an asteroid at the different wavelengths in the electromagnetic spectrum we can gain information about the chemical composition of the asteroid.</a:t>
            </a:r>
            <a:endParaRPr lang="en-US" dirty="0"/>
          </a:p>
          <a:p>
            <a:endParaRPr lang="en-US" dirty="0" smtClean="0"/>
          </a:p>
          <a:p>
            <a:r>
              <a:rPr lang="en-US" dirty="0">
                <a:hlinkClick r:id="rId2"/>
              </a:rPr>
              <a:t>http://</a:t>
            </a:r>
            <a:r>
              <a:rPr lang="en-US" dirty="0" smtClean="0">
                <a:hlinkClick r:id="rId2"/>
              </a:rPr>
              <a:t>www.lpi.usra.edu/books/AsteroidsIII/pdf/3032.pdf</a:t>
            </a:r>
            <a:endParaRPr lang="en-US" dirty="0"/>
          </a:p>
          <a:p>
            <a:r>
              <a:rPr lang="en-US" dirty="0">
                <a:hlinkClick r:id="rId3"/>
              </a:rPr>
              <a:t>https://</a:t>
            </a:r>
            <a:r>
              <a:rPr lang="en-US" dirty="0" smtClean="0">
                <a:hlinkClick r:id="rId3"/>
              </a:rPr>
              <a:t>en.wikipedia.org/wiki/Emission_spectrum</a:t>
            </a:r>
            <a:endParaRPr lang="en-US" dirty="0" smtClean="0"/>
          </a:p>
          <a:p>
            <a:endParaRPr lang="en-US" dirty="0"/>
          </a:p>
        </p:txBody>
      </p:sp>
    </p:spTree>
    <p:extLst>
      <p:ext uri="{BB962C8B-B14F-4D97-AF65-F5344CB8AC3E}">
        <p14:creationId xmlns:p14="http://schemas.microsoft.com/office/powerpoint/2010/main" val="1074741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Visible Wavelengths</a:t>
            </a:r>
            <a:endParaRPr lang="en-US" dirty="0"/>
          </a:p>
        </p:txBody>
      </p:sp>
      <p:sp>
        <p:nvSpPr>
          <p:cNvPr id="3" name="Content Placeholder 2"/>
          <p:cNvSpPr>
            <a:spLocks noGrp="1"/>
          </p:cNvSpPr>
          <p:nvPr>
            <p:ph idx="1"/>
          </p:nvPr>
        </p:nvSpPr>
        <p:spPr/>
        <p:txBody>
          <a:bodyPr/>
          <a:lstStyle/>
          <a:p>
            <a:r>
              <a:rPr lang="en-US" dirty="0" smtClean="0"/>
              <a:t>Human visible light wavelengths range from 380 </a:t>
            </a:r>
            <a:r>
              <a:rPr lang="en-US" u="sng" dirty="0">
                <a:hlinkClick r:id="rId2" tooltip="Nanometre"/>
              </a:rPr>
              <a:t>nm</a:t>
            </a:r>
            <a:r>
              <a:rPr lang="en-US" dirty="0"/>
              <a:t> </a:t>
            </a:r>
            <a:r>
              <a:rPr lang="en-US" dirty="0" smtClean="0"/>
              <a:t>to </a:t>
            </a:r>
            <a:r>
              <a:rPr lang="en-US" dirty="0"/>
              <a:t>760 </a:t>
            </a:r>
            <a:r>
              <a:rPr lang="en-US" dirty="0" smtClean="0"/>
              <a:t>nm</a:t>
            </a:r>
          </a:p>
          <a:p>
            <a:r>
              <a:rPr lang="en-US" u="sng" dirty="0">
                <a:hlinkClick r:id="rId3"/>
              </a:rPr>
              <a:t>https://en.wikipedia.org/wiki/Electromagnetic_spectrum#Visible_radiation_.</a:t>
            </a:r>
            <a:r>
              <a:rPr lang="en-US" u="sng" dirty="0" smtClean="0">
                <a:hlinkClick r:id="rId3"/>
              </a:rPr>
              <a:t>28light.29</a:t>
            </a:r>
            <a:endParaRPr lang="en-US" u="sng" dirty="0" smtClean="0"/>
          </a:p>
          <a:p>
            <a:r>
              <a:rPr lang="en-US" u="sng" dirty="0">
                <a:hlinkClick r:id="rId4"/>
              </a:rPr>
              <a:t>http://www.midnightkite.com/color.html</a:t>
            </a:r>
            <a:endParaRPr lang="en-US" dirty="0"/>
          </a:p>
          <a:p>
            <a:endParaRPr lang="en-US" dirty="0" smtClean="0"/>
          </a:p>
          <a:p>
            <a:endParaRPr lang="en-US" dirty="0"/>
          </a:p>
        </p:txBody>
      </p:sp>
      <p:pic>
        <p:nvPicPr>
          <p:cNvPr id="4" name="Picture 3" descr="http://www.physics.sfasu.edu/astro/color/spectrac.gif"/>
          <p:cNvPicPr/>
          <p:nvPr/>
        </p:nvPicPr>
        <p:blipFill>
          <a:blip r:embed="rId5">
            <a:extLst>
              <a:ext uri="{28A0092B-C50C-407E-A947-70E740481C1C}">
                <a14:useLocalDpi xmlns:a14="http://schemas.microsoft.com/office/drawing/2010/main" val="0"/>
              </a:ext>
            </a:extLst>
          </a:blip>
          <a:srcRect/>
          <a:stretch>
            <a:fillRect/>
          </a:stretch>
        </p:blipFill>
        <p:spPr bwMode="auto">
          <a:xfrm>
            <a:off x="7200900" y="3135794"/>
            <a:ext cx="3808730" cy="691515"/>
          </a:xfrm>
          <a:prstGeom prst="rect">
            <a:avLst/>
          </a:prstGeom>
          <a:noFill/>
          <a:ln>
            <a:no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3914478"/>
            <a:ext cx="4686300" cy="2692400"/>
          </a:xfrm>
          <a:prstGeom prst="rect">
            <a:avLst/>
          </a:prstGeom>
        </p:spPr>
      </p:pic>
    </p:spTree>
    <p:extLst>
      <p:ext uri="{BB962C8B-B14F-4D97-AF65-F5344CB8AC3E}">
        <p14:creationId xmlns:p14="http://schemas.microsoft.com/office/powerpoint/2010/main" val="106724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 Composition</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Meteorites are asteroids that have impacted the earth.  They give a clue to possible asteroid composition</a:t>
            </a:r>
          </a:p>
          <a:p>
            <a:r>
              <a:rPr lang="en-US" b="1" dirty="0" smtClean="0"/>
              <a:t>Iron </a:t>
            </a:r>
            <a:r>
              <a:rPr lang="en-US" b="1" dirty="0"/>
              <a:t>meteorites</a:t>
            </a:r>
            <a:endParaRPr lang="en-US" dirty="0"/>
          </a:p>
          <a:p>
            <a:pPr lvl="1"/>
            <a:r>
              <a:rPr lang="en-US" b="1" dirty="0"/>
              <a:t>Iron:</a:t>
            </a:r>
            <a:r>
              <a:rPr lang="en-US" dirty="0"/>
              <a:t> 91 percent</a:t>
            </a:r>
          </a:p>
          <a:p>
            <a:pPr lvl="1"/>
            <a:r>
              <a:rPr lang="en-US" b="1" dirty="0"/>
              <a:t>Nickel:</a:t>
            </a:r>
            <a:r>
              <a:rPr lang="en-US" dirty="0"/>
              <a:t> 8.5 percent</a:t>
            </a:r>
          </a:p>
          <a:p>
            <a:pPr lvl="1"/>
            <a:r>
              <a:rPr lang="en-US" b="1" dirty="0"/>
              <a:t>Cobalt:</a:t>
            </a:r>
            <a:r>
              <a:rPr lang="en-US" dirty="0"/>
              <a:t> 0.6 percent</a:t>
            </a:r>
          </a:p>
          <a:p>
            <a:r>
              <a:rPr lang="en-US" b="1" dirty="0"/>
              <a:t>Stony meteorites</a:t>
            </a:r>
            <a:endParaRPr lang="en-US" dirty="0"/>
          </a:p>
          <a:p>
            <a:pPr lvl="1"/>
            <a:r>
              <a:rPr lang="en-US" b="1" dirty="0"/>
              <a:t>Oxygen:</a:t>
            </a:r>
            <a:r>
              <a:rPr lang="en-US" dirty="0"/>
              <a:t> 36 percent</a:t>
            </a:r>
          </a:p>
          <a:p>
            <a:pPr lvl="1"/>
            <a:r>
              <a:rPr lang="en-US" b="1" dirty="0"/>
              <a:t>Iron:</a:t>
            </a:r>
            <a:r>
              <a:rPr lang="en-US" dirty="0"/>
              <a:t> 26 percent</a:t>
            </a:r>
          </a:p>
          <a:p>
            <a:pPr lvl="1"/>
            <a:r>
              <a:rPr lang="en-US" b="1" dirty="0"/>
              <a:t>Silicon:</a:t>
            </a:r>
            <a:r>
              <a:rPr lang="en-US" dirty="0"/>
              <a:t> 18 percent</a:t>
            </a:r>
          </a:p>
          <a:p>
            <a:pPr lvl="1"/>
            <a:r>
              <a:rPr lang="en-US" b="1" dirty="0"/>
              <a:t>Magnesium:</a:t>
            </a:r>
            <a:r>
              <a:rPr lang="en-US" dirty="0"/>
              <a:t> 14 percent</a:t>
            </a:r>
          </a:p>
          <a:p>
            <a:pPr lvl="1"/>
            <a:r>
              <a:rPr lang="en-US" b="1" dirty="0"/>
              <a:t>Aluminum:</a:t>
            </a:r>
            <a:r>
              <a:rPr lang="en-US" dirty="0"/>
              <a:t> 1.5 percent</a:t>
            </a:r>
          </a:p>
          <a:p>
            <a:pPr lvl="1"/>
            <a:r>
              <a:rPr lang="en-US" b="1" dirty="0"/>
              <a:t>Nickel:</a:t>
            </a:r>
            <a:r>
              <a:rPr lang="en-US" dirty="0"/>
              <a:t> 1.4 percent</a:t>
            </a:r>
          </a:p>
          <a:p>
            <a:pPr lvl="1"/>
            <a:r>
              <a:rPr lang="en-US" b="1" dirty="0"/>
              <a:t>Calcium:</a:t>
            </a:r>
            <a:r>
              <a:rPr lang="en-US" dirty="0"/>
              <a:t> 1.3 percent</a:t>
            </a:r>
          </a:p>
          <a:p>
            <a:r>
              <a:rPr lang="en-US" dirty="0">
                <a:hlinkClick r:id="rId2"/>
              </a:rPr>
              <a:t>http://</a:t>
            </a:r>
            <a:r>
              <a:rPr lang="en-US" dirty="0" smtClean="0">
                <a:hlinkClick r:id="rId2"/>
              </a:rPr>
              <a:t>www.space.com/51-asteroids-formation-discovery-and-exploration.html</a:t>
            </a:r>
            <a:endParaRPr lang="en-US" dirty="0"/>
          </a:p>
          <a:p>
            <a:r>
              <a:rPr lang="en-US" dirty="0">
                <a:hlinkClick r:id="rId3"/>
              </a:rPr>
              <a:t>https://</a:t>
            </a:r>
            <a:r>
              <a:rPr lang="en-US" dirty="0" smtClean="0">
                <a:hlinkClick r:id="rId3"/>
              </a:rPr>
              <a:t>en.wikipedia.org/wiki/Asteroid#Composition</a:t>
            </a:r>
            <a:endParaRPr lang="en-US" dirty="0" smtClean="0"/>
          </a:p>
        </p:txBody>
      </p:sp>
    </p:spTree>
    <p:extLst>
      <p:ext uri="{BB962C8B-B14F-4D97-AF65-F5344CB8AC3E}">
        <p14:creationId xmlns:p14="http://schemas.microsoft.com/office/powerpoint/2010/main" val="822567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Light signals are noisy</a:t>
            </a:r>
            <a:endParaRPr lang="en-US" dirty="0"/>
          </a:p>
        </p:txBody>
      </p:sp>
      <p:sp>
        <p:nvSpPr>
          <p:cNvPr id="3" name="Content Placeholder 2"/>
          <p:cNvSpPr>
            <a:spLocks noGrp="1"/>
          </p:cNvSpPr>
          <p:nvPr>
            <p:ph idx="1"/>
          </p:nvPr>
        </p:nvSpPr>
        <p:spPr/>
        <p:txBody>
          <a:bodyPr/>
          <a:lstStyle/>
          <a:p>
            <a:r>
              <a:rPr lang="en-US" dirty="0" smtClean="0"/>
              <a:t>Measurements taken by cameras are inherently noisy.</a:t>
            </a:r>
          </a:p>
          <a:p>
            <a:pPr lvl="1"/>
            <a:r>
              <a:rPr lang="en-US" dirty="0" smtClean="0"/>
              <a:t>For most images we don</a:t>
            </a:r>
            <a:r>
              <a:rPr lang="uk-UA" dirty="0" smtClean="0"/>
              <a:t>’</a:t>
            </a:r>
            <a:r>
              <a:rPr lang="en-US" dirty="0" smtClean="0"/>
              <a:t>t know how well the camera was calibrated</a:t>
            </a:r>
            <a:endParaRPr lang="en-US" dirty="0"/>
          </a:p>
          <a:p>
            <a:r>
              <a:rPr lang="en-US" dirty="0" smtClean="0"/>
              <a:t>We don’t know the albedo (ratio of surface reflectance) for the asteroid.</a:t>
            </a:r>
          </a:p>
          <a:p>
            <a:pPr lvl="1"/>
            <a:r>
              <a:rPr lang="en-US" dirty="0" smtClean="0"/>
              <a:t>High albedo surfaces will have lots of specular reflection meaning that they will tend to look dark if the reflected light is not at the same angle as the camera lens</a:t>
            </a:r>
          </a:p>
          <a:p>
            <a:pPr lvl="1"/>
            <a:r>
              <a:rPr lang="en-US" dirty="0" smtClean="0"/>
              <a:t>We don’t know the albedo of the surface because we don’t know what the surface composition is but we’re trying to use light emissions to estimate surface composition.</a:t>
            </a:r>
          </a:p>
          <a:p>
            <a:r>
              <a:rPr lang="en-US" dirty="0" smtClean="0"/>
              <a:t>Atmosphere of earth also distorts signals by absorbing some of the wavelengths.</a:t>
            </a:r>
          </a:p>
        </p:txBody>
      </p:sp>
    </p:spTree>
    <p:extLst>
      <p:ext uri="{BB962C8B-B14F-4D97-AF65-F5344CB8AC3E}">
        <p14:creationId xmlns:p14="http://schemas.microsoft.com/office/powerpoint/2010/main" val="22764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Surface light can be affected by other physical factors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Asteroid surfaces have craters which appear darker</a:t>
            </a:r>
          </a:p>
          <a:p>
            <a:pPr lvl="1"/>
            <a:r>
              <a:rPr lang="en-US" dirty="0" smtClean="0"/>
              <a:t>Cratered surfaces also have slightly different surface composition because the impact that produced the crater adds heat and pressure to the surface which changes the chemical composition.</a:t>
            </a:r>
          </a:p>
          <a:p>
            <a:pPr lvl="1"/>
            <a:r>
              <a:rPr lang="en-US" dirty="0" smtClean="0"/>
              <a:t>Objects impacting the asteroid surface also deposits foreign materials on the surface.</a:t>
            </a:r>
          </a:p>
          <a:p>
            <a:r>
              <a:rPr lang="en-US" dirty="0" smtClean="0"/>
              <a:t>Space Weathering</a:t>
            </a:r>
          </a:p>
          <a:p>
            <a:pPr lvl="1"/>
            <a:r>
              <a:rPr lang="en-US" dirty="0" smtClean="0"/>
              <a:t>Reduces the albedo of the surface by depositing metal nanoparticles on the surface of the asteroid.  Produces darker surface over time.</a:t>
            </a:r>
          </a:p>
          <a:p>
            <a:pPr lvl="1"/>
            <a:r>
              <a:rPr lang="en-US" dirty="0" smtClean="0"/>
              <a:t>This means fresh craters will have higher albedo and have electromagnetic emissions more likely to reflect the actual composition of the asteroid.</a:t>
            </a:r>
          </a:p>
          <a:p>
            <a:r>
              <a:rPr lang="en-US" dirty="0">
                <a:hlinkClick r:id="rId2"/>
              </a:rPr>
              <a:t>http://</a:t>
            </a:r>
            <a:r>
              <a:rPr lang="en-US" dirty="0" smtClean="0">
                <a:hlinkClick r:id="rId2"/>
              </a:rPr>
              <a:t>www.lpi.usra.edu/books/AsteroidsIII/pdf/3032.pdf</a:t>
            </a:r>
            <a:endParaRPr lang="en-US" dirty="0" smtClean="0"/>
          </a:p>
          <a:p>
            <a:r>
              <a:rPr lang="en-US" dirty="0" smtClean="0">
                <a:hlinkClick r:id="rId3"/>
              </a:rPr>
              <a:t>https</a:t>
            </a:r>
            <a:r>
              <a:rPr lang="en-US" dirty="0">
                <a:hlinkClick r:id="rId3"/>
              </a:rPr>
              <a:t>://</a:t>
            </a:r>
            <a:r>
              <a:rPr lang="en-US" dirty="0" smtClean="0">
                <a:hlinkClick r:id="rId3"/>
              </a:rPr>
              <a:t>news.brown.edu/articles/2012/10/vesta</a:t>
            </a:r>
            <a:endParaRPr lang="en-US" dirty="0"/>
          </a:p>
          <a:p>
            <a:r>
              <a:rPr lang="en-US" dirty="0">
                <a:hlinkClick r:id="rId4"/>
              </a:rPr>
              <a:t>https://</a:t>
            </a:r>
            <a:r>
              <a:rPr lang="en-US" dirty="0" smtClean="0">
                <a:hlinkClick r:id="rId4"/>
              </a:rPr>
              <a:t>en.wikipedia.org/wiki/Space_weathering</a:t>
            </a:r>
            <a:endParaRPr lang="en-US" dirty="0" smtClean="0"/>
          </a:p>
          <a:p>
            <a:endParaRPr lang="en-US" dirty="0" smtClean="0"/>
          </a:p>
        </p:txBody>
      </p:sp>
    </p:spTree>
    <p:extLst>
      <p:ext uri="{BB962C8B-B14F-4D97-AF65-F5344CB8AC3E}">
        <p14:creationId xmlns:p14="http://schemas.microsoft.com/office/powerpoint/2010/main" val="85416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Determining Probabilities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Baye’s Rule: </a:t>
                </a:r>
                <a14:m>
                  <m:oMath xmlns:m="http://schemas.openxmlformats.org/officeDocument/2006/math">
                    <m:r>
                      <a:rPr lang="en-US" b="0" i="1" smtClean="0">
                        <a:latin typeface="Cambria Math" charset="0"/>
                      </a:rPr>
                      <m:t>𝑃</m:t>
                    </m:r>
                    <m:d>
                      <m:dPr>
                        <m:ctrlPr>
                          <a:rPr lang="en-US" b="0" i="1" smtClean="0">
                            <a:latin typeface="Cambria Math" charset="0"/>
                          </a:rPr>
                        </m:ctrlPr>
                      </m:dPr>
                      <m:e>
                        <m:r>
                          <a:rPr lang="en-US" b="0" i="1" smtClean="0">
                            <a:latin typeface="Cambria Math" charset="0"/>
                          </a:rPr>
                          <m:t>𝑎</m:t>
                        </m:r>
                      </m:e>
                      <m:e>
                        <m:r>
                          <a:rPr lang="en-US" b="0" i="1" smtClean="0">
                            <a:latin typeface="Cambria Math" charset="0"/>
                          </a:rPr>
                          <m:t>𝑏</m:t>
                        </m:r>
                      </m:e>
                    </m:d>
                    <m:r>
                      <a:rPr lang="en-US" b="0" i="1" smtClean="0">
                        <a:latin typeface="Cambria Math" charset="0"/>
                      </a:rPr>
                      <m:t>= </m:t>
                    </m:r>
                    <m:f>
                      <m:fPr>
                        <m:ctrlPr>
                          <a:rPr lang="bg-BG"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0" i="1" smtClean="0">
                                <a:latin typeface="Cambria Math" charset="0"/>
                              </a:rPr>
                              <m:t>𝑏</m:t>
                            </m:r>
                          </m:e>
                          <m:e>
                            <m:r>
                              <a:rPr lang="en-US" b="0" i="1" smtClean="0">
                                <a:latin typeface="Cambria Math" charset="0"/>
                              </a:rPr>
                              <m:t>𝑎</m:t>
                            </m:r>
                          </m:e>
                        </m:d>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num>
                      <m:den>
                        <m:r>
                          <a:rPr lang="en-US" b="0" i="1" smtClean="0">
                            <a:latin typeface="Cambria Math" charset="0"/>
                          </a:rPr>
                          <m:t>𝑃</m:t>
                        </m:r>
                        <m:r>
                          <a:rPr lang="en-US" b="0" i="1" smtClean="0">
                            <a:latin typeface="Cambria Math" charset="0"/>
                          </a:rPr>
                          <m:t>(</m:t>
                        </m:r>
                        <m:r>
                          <a:rPr lang="en-US" b="0" i="1" smtClean="0">
                            <a:latin typeface="Cambria Math" charset="0"/>
                          </a:rPr>
                          <m:t>𝑏</m:t>
                        </m:r>
                        <m:r>
                          <a:rPr lang="en-US" b="0" i="1" smtClean="0">
                            <a:latin typeface="Cambria Math" charset="0"/>
                          </a:rPr>
                          <m:t>)</m:t>
                        </m:r>
                      </m:den>
                    </m:f>
                  </m:oMath>
                </a14:m>
                <a:endParaRPr lang="en-US" dirty="0" smtClean="0"/>
              </a:p>
              <a:p>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𝑎</m:t>
                    </m:r>
                    <m:r>
                      <a:rPr lang="en-US" b="0" i="1" smtClean="0">
                        <a:latin typeface="Cambria Math" charset="0"/>
                      </a:rPr>
                      <m:t>)</m:t>
                    </m:r>
                  </m:oMath>
                </a14:m>
                <a:r>
                  <a:rPr lang="en-US" dirty="0" smtClean="0"/>
                  <a:t> is the prior but we don’t really know what the prior is.  This can discovered reasonably accurately with large data sets but the data is very limited.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76"/>
                </a:stretch>
              </a:blipFill>
            </p:spPr>
            <p:txBody>
              <a:bodyPr/>
              <a:lstStyle/>
              <a:p>
                <a:r>
                  <a:rPr lang="en-US">
                    <a:noFill/>
                  </a:rPr>
                  <a:t> </a:t>
                </a:r>
              </a:p>
            </p:txBody>
          </p:sp>
        </mc:Fallback>
      </mc:AlternateContent>
    </p:spTree>
    <p:extLst>
      <p:ext uri="{BB962C8B-B14F-4D97-AF65-F5344CB8AC3E}">
        <p14:creationId xmlns:p14="http://schemas.microsoft.com/office/powerpoint/2010/main" val="80247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Recover wavelengths from RGB Space</a:t>
            </a:r>
            <a:endParaRPr lang="en-US" dirty="0"/>
          </a:p>
        </p:txBody>
      </p:sp>
      <p:sp>
        <p:nvSpPr>
          <p:cNvPr id="3" name="Content Placeholder 2"/>
          <p:cNvSpPr>
            <a:spLocks noGrp="1"/>
          </p:cNvSpPr>
          <p:nvPr>
            <p:ph idx="1"/>
          </p:nvPr>
        </p:nvSpPr>
        <p:spPr/>
        <p:txBody>
          <a:bodyPr/>
          <a:lstStyle/>
          <a:p>
            <a:r>
              <a:rPr lang="en-US" dirty="0" smtClean="0"/>
              <a:t>This is technically impossible since an infinitely many combinations of wavelengths can produce the same perceived color to the human vision system.</a:t>
            </a:r>
          </a:p>
          <a:p>
            <a:r>
              <a:rPr lang="en-US" dirty="0" smtClean="0"/>
              <a:t>RGB is an approximation of real color by adding three primary colors from the red, green, and blue wavelengths.</a:t>
            </a:r>
          </a:p>
          <a:p>
            <a:r>
              <a:rPr lang="en-US" dirty="0" smtClean="0"/>
              <a:t>We can approximate wavelengths from RGB by converting to hue, saturation, and value (HSV) format.</a:t>
            </a:r>
          </a:p>
          <a:p>
            <a:pPr lvl="1"/>
            <a:r>
              <a:rPr lang="en-US" dirty="0" smtClean="0"/>
              <a:t>The hue value which ranges from 0 to 360 degrees can be used to estimate wavelength.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5" y="86712"/>
            <a:ext cx="2627585" cy="1970689"/>
          </a:xfrm>
          <a:prstGeom prst="rect">
            <a:avLst/>
          </a:prstGeom>
        </p:spPr>
      </p:pic>
      <p:pic>
        <p:nvPicPr>
          <p:cNvPr id="1026" name="Picture 2" descr="ttps://upload.wikimedia.org/wikipedia/commons/thumb/a/ad/HueScale.svg/500px-HueSca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51835"/>
            <a:ext cx="47625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2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Asteroid RGB Image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smtClean="0"/>
                  <a:t>Initialize image array (slice out image patch if necessary)</a:t>
                </a:r>
              </a:p>
              <a:p>
                <a:pPr marL="457200" indent="-457200">
                  <a:buFont typeface="+mj-lt"/>
                  <a:buAutoNum type="arabicPeriod"/>
                </a:pPr>
                <a:r>
                  <a:rPr lang="en-US" dirty="0" smtClean="0"/>
                  <a:t>Compute wavelengths</a:t>
                </a:r>
              </a:p>
              <a:p>
                <a:pPr marL="914400" lvl="1" indent="-457200">
                  <a:buFont typeface="+mj-lt"/>
                  <a:buAutoNum type="arabicPeriod"/>
                </a:pPr>
                <a:r>
                  <a:rPr lang="en-US" dirty="0" smtClean="0"/>
                  <a:t>Compute hues in degrees (slice out hue channel after converting RGB image to HSV)</a:t>
                </a:r>
              </a:p>
              <a:p>
                <a:pPr marL="914400" lvl="1" indent="-457200">
                  <a:buFont typeface="+mj-lt"/>
                  <a:buAutoNum type="arabicPeriod"/>
                </a:pPr>
                <a:r>
                  <a:rPr lang="en-US" dirty="0" smtClean="0"/>
                  <a:t>Compute wavelengths from hues where wavelength is approximated by:      </a:t>
                </a:r>
                <a14:m>
                  <m:oMath xmlns:m="http://schemas.openxmlformats.org/officeDocument/2006/math">
                    <m:r>
                      <a:rPr lang="en-US" b="0" i="1" smtClean="0">
                        <a:latin typeface="Cambria Math" charset="0"/>
                      </a:rPr>
                      <m:t>𝑙</m:t>
                    </m:r>
                    <m:r>
                      <a:rPr lang="en-US" b="0" i="1" smtClean="0">
                        <a:latin typeface="Cambria Math" charset="0"/>
                      </a:rPr>
                      <m:t>=620−</m:t>
                    </m:r>
                    <m:f>
                      <m:fPr>
                        <m:ctrlPr>
                          <a:rPr lang="bg-BG" b="0" i="1" smtClean="0">
                            <a:latin typeface="Cambria Math" charset="0"/>
                          </a:rPr>
                        </m:ctrlPr>
                      </m:fPr>
                      <m:num>
                        <m:r>
                          <a:rPr lang="en-US" b="0" i="1" smtClean="0">
                            <a:latin typeface="Cambria Math" charset="0"/>
                          </a:rPr>
                          <m:t>170</m:t>
                        </m:r>
                      </m:num>
                      <m:den>
                        <m:r>
                          <a:rPr lang="en-US" b="0" i="1" smtClean="0">
                            <a:latin typeface="Cambria Math" charset="0"/>
                          </a:rPr>
                          <m:t>270</m:t>
                        </m:r>
                      </m:den>
                    </m:f>
                    <m:r>
                      <a:rPr lang="en-US" b="0" i="1" smtClean="0">
                        <a:latin typeface="Cambria Math" charset="0"/>
                      </a:rPr>
                      <m:t>∗270∗</m:t>
                    </m:r>
                    <m:r>
                      <a:rPr lang="en-US" b="0" i="1" smtClean="0">
                        <a:latin typeface="Cambria Math" charset="0"/>
                      </a:rPr>
                      <m:t>h</m:t>
                    </m:r>
                  </m:oMath>
                </a14:m>
                <a:r>
                  <a:rPr lang="en-US" dirty="0" smtClean="0"/>
                  <a:t>, where </a:t>
                </a:r>
                <a14:m>
                  <m:oMath xmlns:m="http://schemas.openxmlformats.org/officeDocument/2006/math">
                    <m:r>
                      <a:rPr lang="en-US" b="0" i="1" smtClean="0">
                        <a:latin typeface="Cambria Math" charset="0"/>
                      </a:rPr>
                      <m:t>𝑙</m:t>
                    </m:r>
                  </m:oMath>
                </a14:m>
                <a:r>
                  <a:rPr lang="en-US" dirty="0" smtClean="0"/>
                  <a:t> is wavelength in nanometers.</a:t>
                </a:r>
              </a:p>
              <a:p>
                <a:pPr marL="914400" lvl="1" indent="-457200">
                  <a:buFont typeface="+mj-lt"/>
                  <a:buAutoNum type="arabicPeriod"/>
                </a:pPr>
                <a:r>
                  <a:rPr lang="en-US" dirty="0" smtClean="0"/>
                  <a:t>Convert wavelengths to other distance type if necessary (e.g. from nm to microns)</a:t>
                </a:r>
              </a:p>
              <a:p>
                <a:pPr marL="914400" lvl="1" indent="-457200">
                  <a:buFont typeface="+mj-lt"/>
                  <a:buAutoNum type="arabicPeriod"/>
                </a:pPr>
                <a:r>
                  <a:rPr lang="en-US" dirty="0" smtClean="0"/>
                  <a:t>Filter image if necessary (e.g. Gaussian blur)</a:t>
                </a:r>
              </a:p>
              <a:p>
                <a:pPr marL="914400" lvl="1" indent="-457200">
                  <a:buFont typeface="+mj-lt"/>
                  <a:buAutoNum type="arabicPeriod"/>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9" t="-1970"/>
                </a:stretch>
              </a:blipFill>
            </p:spPr>
            <p:txBody>
              <a:bodyPr/>
              <a:lstStyle/>
              <a:p>
                <a:r>
                  <a:rPr lang="en-US">
                    <a:noFill/>
                  </a:rPr>
                  <a:t> </a:t>
                </a:r>
              </a:p>
            </p:txBody>
          </p:sp>
        </mc:Fallback>
      </mc:AlternateContent>
      <p:sp>
        <p:nvSpPr>
          <p:cNvPr id="4" name="TextBox 3"/>
          <p:cNvSpPr txBox="1"/>
          <p:nvPr/>
        </p:nvSpPr>
        <p:spPr>
          <a:xfrm>
            <a:off x="5638800" y="2974427"/>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0675703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1544</TotalTime>
  <Words>668</Words>
  <Application>Microsoft Macintosh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Cambria Math</vt:lpstr>
      <vt:lpstr>Century Gothic</vt:lpstr>
      <vt:lpstr>Vapor Trail</vt:lpstr>
      <vt:lpstr>Asteroid composition </vt:lpstr>
      <vt:lpstr>Spectroscopy</vt:lpstr>
      <vt:lpstr>Visible Wavelengths</vt:lpstr>
      <vt:lpstr>Asteroid Composition</vt:lpstr>
      <vt:lpstr>Problem: Light signals are noisy</vt:lpstr>
      <vt:lpstr>Problem: Surface light can be affected by other physical factors</vt:lpstr>
      <vt:lpstr>Problem:  Determining Probabilities</vt:lpstr>
      <vt:lpstr>Problem: Recover wavelengths from RGB Space</vt:lpstr>
      <vt:lpstr>Asteroid RGB Image Algorithm</vt:lpstr>
      <vt:lpstr>OpenCV hue to Wavelength Conversion Approximation</vt:lpstr>
      <vt:lpstr>Sample Data:</vt:lpstr>
      <vt:lpstr>All Wavelength Histograms</vt:lpstr>
      <vt:lpstr>Bonus Feature: Crater Detection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composition </dc:title>
  <dc:creator>Sam Woo</dc:creator>
  <cp:lastModifiedBy>Sam Woo</cp:lastModifiedBy>
  <cp:revision>27</cp:revision>
  <dcterms:created xsi:type="dcterms:W3CDTF">2016-04-23T00:25:58Z</dcterms:created>
  <dcterms:modified xsi:type="dcterms:W3CDTF">2016-04-24T18:47:58Z</dcterms:modified>
</cp:coreProperties>
</file>